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9" r:id="rId3"/>
    <p:sldId id="371" r:id="rId4"/>
    <p:sldId id="359" r:id="rId5"/>
    <p:sldId id="362" r:id="rId6"/>
    <p:sldId id="373" r:id="rId7"/>
    <p:sldId id="374" r:id="rId8"/>
    <p:sldId id="375" r:id="rId9"/>
    <p:sldId id="354" r:id="rId10"/>
    <p:sldId id="355" r:id="rId11"/>
    <p:sldId id="356" r:id="rId12"/>
    <p:sldId id="363" r:id="rId13"/>
    <p:sldId id="365" r:id="rId14"/>
    <p:sldId id="364" r:id="rId15"/>
    <p:sldId id="366" r:id="rId16"/>
    <p:sldId id="367" r:id="rId17"/>
    <p:sldId id="368" r:id="rId18"/>
    <p:sldId id="369" r:id="rId19"/>
    <p:sldId id="370" r:id="rId20"/>
    <p:sldId id="372" r:id="rId21"/>
    <p:sldId id="316" r:id="rId22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06"/>
    </p:cViewPr>
  </p:sorterViewPr>
  <p:notesViewPr>
    <p:cSldViewPr>
      <p:cViewPr varScale="1">
        <p:scale>
          <a:sx n="66" d="100"/>
          <a:sy n="66" d="100"/>
        </p:scale>
        <p:origin x="-2784" y="-114"/>
      </p:cViewPr>
      <p:guideLst>
        <p:guide orient="horz" pos="2919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CDB40EF8-AFFC-4201-B992-59A1BB333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5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9CCA132-7E9E-43DE-BE57-0F44236B7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0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784B2-2719-4046-BE64-ACEC00A6621E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103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784B2-2719-4046-BE64-ACEC00A6621E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8079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3800" y="695325"/>
            <a:ext cx="463550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784B2-2719-4046-BE64-ACEC00A6621E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81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8C02-6907-40A6-804E-8BC73F96B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95DB6-E4DD-449E-AA34-E317C5E8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D48C-1AAA-4189-A9AC-08E095CD7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0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886200"/>
            <a:ext cx="38862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E22DB-09D9-4A9E-92DA-94D62B4D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66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E6081-5374-4764-876F-436D80CF4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6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042DD-4002-4DF9-818A-45F4D1183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02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9248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23DF8-DE65-4164-9B85-94262A74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08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92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7800-5E98-443F-911B-5368EF59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6BEC-4D39-4EE7-B28B-9755C093A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5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FCF06-09D5-49CE-B50E-70087386C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6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3653D-53D4-4CE9-B789-A8BA14A81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779B9-F966-4F62-8EEF-C790E1E1C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4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1BB4A-14FC-444E-9B01-D63D7ED80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460C7-28D6-47E3-AEC6-EE9127FF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33BF2-01C0-4125-9620-5527C534C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7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8B15E-5EB9-4E83-B973-9A239C06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C516A4A-EDB9-4731-A5CF-9DCC045B7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96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7" r:id="rId13"/>
    <p:sldLayoutId id="2147483798" r:id="rId14"/>
    <p:sldLayoutId id="2147483799" r:id="rId15"/>
    <p:sldLayoutId id="2147483800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 </a:t>
            </a:r>
            <a:endParaRPr lang="en-US" sz="1200" dirty="0" smtClean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86287AD-EBCC-456B-8330-10AFA008993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3429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ECE408 / CS483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Applied Parallel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Lecture </a:t>
            </a:r>
            <a:r>
              <a:rPr lang="en-US" smtClean="0"/>
              <a:t>28: </a:t>
            </a:r>
            <a:r>
              <a:rPr lang="en-US" dirty="0" smtClean="0"/>
              <a:t>Joint CUDA-MPI </a:t>
            </a:r>
            <a:r>
              <a:rPr lang="en-US" dirty="0" smtClean="0"/>
              <a:t>Programming (</a:t>
            </a:r>
            <a:r>
              <a:rPr lang="en-US" smtClean="0"/>
              <a:t>Part 3)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Sending and Receiving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MPI_Sendrecv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(void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sendtag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void 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source,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recvtag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status)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Sendbuf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Initial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address of send buffer (choice)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umber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of elements in send buffer (integer)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Sendtype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Type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of elements in send buffer (handle)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Dest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Rank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of destination (integer)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Sendtag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Send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tag (integer)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Number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of elements in receive buffer (integer)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Recvtype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Type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of elements in receive buffer (handle) 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Source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Rank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of source (integer)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Recvtag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Receive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tag (integer)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Communicator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(handle) </a:t>
            </a:r>
          </a:p>
          <a:p>
            <a:pPr lvl="1"/>
            <a:r>
              <a:rPr lang="en-US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Recvbuf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Initial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address of receive buffer (choice) </a:t>
            </a:r>
          </a:p>
          <a:p>
            <a:pPr lvl="1"/>
            <a:r>
              <a:rPr lang="en-US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Status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: Status </a:t>
            </a:r>
            <a:r>
              <a:rPr lang="en-US" sz="2300" dirty="0">
                <a:latin typeface="Consolas" pitchFamily="49" charset="0"/>
                <a:cs typeface="Consolas" pitchFamily="49" charset="0"/>
              </a:rPr>
              <a:t>object (Status). This refers to the receive operation.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Sending and Receiving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MPI_Sendrecv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(void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sendtag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void *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recvbuf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recvtype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source,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recvtag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status)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Sendbuf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Initial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address of send buffer (choice)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umber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of elements in send buffer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Sendtype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Type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of elements in send buffer (handle)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Dest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Rank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of destination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Sendtag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Send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tag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Number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of elements in receive buffer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Recvtype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Type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of elements in receive buffer (handle)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Source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Rank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of source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Recvtag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Receive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tag (integer)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Comm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Communicator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(handle) 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Recvbuf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Initial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address of receive buffer (choice) 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Status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Status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object (Status). This refers to the receive operation.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Compute Process Code (II)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477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12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0" y="1676400"/>
            <a:ext cx="9144000" cy="42780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NULL,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NULL,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d_vsq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NULL;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15.	float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(float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16.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((void **)&amp;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17.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NULL,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NULL;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18.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float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h_left_halo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NULL,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h_right_halo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NULL;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host memory for halo data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19.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cudaHostAlloc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 **)&amp;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ea typeface="ＭＳ Ｐゴシック" charset="-128"/>
              </a:rPr>
              <a:t>cudaHostAllocDefault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cudaHostAlloc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 **)&amp;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h_right_boundary,num_halo_bytes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ea typeface="ＭＳ Ｐゴシック" charset="-128"/>
              </a:rPr>
              <a:t>cudaHostAllocDefault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cudaHostAlloc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 **)&amp;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h_left_halo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ea typeface="ＭＳ Ｐゴシック" charset="-128"/>
              </a:rPr>
              <a:t>cudaHostAllocDefault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342900" indent="-342900" defTabSz="457200">
              <a:buAutoNum type="arabicPeriod" startAt="22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cudaHostAlloc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void **)&amp;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h_right_halo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ea typeface="ＭＳ Ｐゴシック" charset="-128"/>
              </a:rPr>
              <a:t>cudaHostAllocDefault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Create streams used for stencil computation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23.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cudaStream_t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stream0, stream1;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cudaStreamCreate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cudaStreamCreate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stream1);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</a:t>
            </a:r>
            <a:r>
              <a:rPr lang="en-US" dirty="0" smtClean="0"/>
              <a:t>Memory Offsets Used </a:t>
            </a:r>
            <a:r>
              <a:rPr lang="en-US" dirty="0"/>
              <a:t>for </a:t>
            </a:r>
            <a:r>
              <a:rPr lang="en-US" dirty="0" smtClean="0"/>
              <a:t>Data Exchange </a:t>
            </a:r>
            <a:r>
              <a:rPr lang="en-US" dirty="0"/>
              <a:t>with N</a:t>
            </a:r>
            <a:r>
              <a:rPr lang="en-US" dirty="0" smtClean="0"/>
              <a:t>eighbors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13</a:t>
            </a:fld>
            <a:endParaRPr lang="en-US" dirty="0"/>
          </a:p>
        </p:txBody>
      </p:sp>
      <p:sp>
        <p:nvSpPr>
          <p:cNvPr id="35845" name="Cube 5"/>
          <p:cNvSpPr>
            <a:spLocks noChangeArrowheads="1"/>
          </p:cNvSpPr>
          <p:nvPr/>
        </p:nvSpPr>
        <p:spPr bwMode="auto">
          <a:xfrm>
            <a:off x="4207417" y="2490980"/>
            <a:ext cx="1247924" cy="1734592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 dirty="0"/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1392332" y="2676271"/>
            <a:ext cx="28885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dirty="0">
                <a:latin typeface="Calibri" pitchFamily="34" charset="0"/>
              </a:rPr>
              <a:t>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17149" y="2785660"/>
            <a:ext cx="575965" cy="1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466002" y="3036807"/>
            <a:ext cx="504527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1921417" y="2676271"/>
            <a:ext cx="27602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dirty="0">
                <a:latin typeface="Calibri" pitchFamily="34" charset="0"/>
              </a:rPr>
              <a:t>z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719382" y="2490980"/>
            <a:ext cx="353839" cy="293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2" name="TextBox 9"/>
          <p:cNvSpPr txBox="1">
            <a:spLocks noChangeArrowheads="1"/>
          </p:cNvSpPr>
          <p:nvPr/>
        </p:nvSpPr>
        <p:spPr bwMode="auto">
          <a:xfrm>
            <a:off x="1617807" y="2157233"/>
            <a:ext cx="28404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dirty="0">
                <a:latin typeface="Calibri" pitchFamily="34" charset="0"/>
              </a:rPr>
              <a:t>x</a:t>
            </a:r>
          </a:p>
        </p:txBody>
      </p:sp>
      <p:sp>
        <p:nvSpPr>
          <p:cNvPr id="35854" name="Cube 4"/>
          <p:cNvSpPr>
            <a:spLocks noChangeAspect="1"/>
          </p:cNvSpPr>
          <p:nvPr/>
        </p:nvSpPr>
        <p:spPr bwMode="auto">
          <a:xfrm>
            <a:off x="4090215" y="2490980"/>
            <a:ext cx="552524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 dirty="0"/>
          </a:p>
        </p:txBody>
      </p:sp>
      <p:sp>
        <p:nvSpPr>
          <p:cNvPr id="35855" name="Cube 17"/>
          <p:cNvSpPr>
            <a:spLocks noChangeAspect="1"/>
          </p:cNvSpPr>
          <p:nvPr/>
        </p:nvSpPr>
        <p:spPr bwMode="auto">
          <a:xfrm>
            <a:off x="5030065" y="2490980"/>
            <a:ext cx="551408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 dirty="0"/>
          </a:p>
        </p:txBody>
      </p:sp>
      <p:sp>
        <p:nvSpPr>
          <p:cNvPr id="35858" name="Cube 21"/>
          <p:cNvSpPr>
            <a:spLocks noChangeAspect="1"/>
          </p:cNvSpPr>
          <p:nvPr/>
        </p:nvSpPr>
        <p:spPr bwMode="auto">
          <a:xfrm>
            <a:off x="4207417" y="249098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 dirty="0"/>
          </a:p>
        </p:txBody>
      </p:sp>
      <p:sp>
        <p:nvSpPr>
          <p:cNvPr id="35861" name="Cube 24"/>
          <p:cNvSpPr>
            <a:spLocks noChangeAspect="1"/>
          </p:cNvSpPr>
          <p:nvPr/>
        </p:nvSpPr>
        <p:spPr bwMode="auto">
          <a:xfrm>
            <a:off x="5148382" y="249098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 dirty="0"/>
          </a:p>
        </p:txBody>
      </p:sp>
      <p:sp>
        <p:nvSpPr>
          <p:cNvPr id="35" name="Cube 26"/>
          <p:cNvSpPr>
            <a:spLocks noChangeAspect="1"/>
          </p:cNvSpPr>
          <p:nvPr/>
        </p:nvSpPr>
        <p:spPr bwMode="auto">
          <a:xfrm>
            <a:off x="4514374" y="249098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68872" y="2136285"/>
            <a:ext cx="16687" cy="3693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86864" y="1787901"/>
            <a:ext cx="2314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halo offset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438654" y="2237762"/>
            <a:ext cx="16687" cy="2887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21650" y="1938847"/>
            <a:ext cx="2210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right halo offset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104547" y="4225089"/>
            <a:ext cx="0" cy="2219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67662" y="4356240"/>
            <a:ext cx="1807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eft stage 1 offset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4933126" y="4225089"/>
            <a:ext cx="0" cy="3748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49522" y="4538841"/>
            <a:ext cx="1932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stage 1 offset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6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2971" y="25400"/>
            <a:ext cx="7924800" cy="830957"/>
          </a:xfrm>
        </p:spPr>
        <p:txBody>
          <a:bodyPr/>
          <a:lstStyle/>
          <a:p>
            <a:r>
              <a:rPr lang="fr-FR" dirty="0" err="1" smtClean="0"/>
              <a:t>Compute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Code (III)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  ECE408/CS483/ECE498al, University of Illinois, 2007-2012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46314" y="856357"/>
            <a:ext cx="8697686" cy="60016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26.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27.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left_neighbor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&gt; 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   ?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- 1) : MPI_PROC_NULL;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28.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right_neighbor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- 2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?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+ 1) : MPI_PROC_NULL;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Upload stencil </a:t>
            </a:r>
            <a:r>
              <a:rPr lang="en-US" sz="1600" dirty="0" err="1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cofficients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upload_coefficients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29.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left_halo_offset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= 0;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right_halo_offset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(4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left_stage1_offset  = 0;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right_stage1_offset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- 4);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33.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stage2_offset      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34.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 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lvl="1"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boundary values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needed by other nodes first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36.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launch_kernel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left_stage1_offset,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left_stage1_offset,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12,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37.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launch_kernel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right_stage1_offset,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right_stage1_offset,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12,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Compute the remaining points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38.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launch_kernel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stage2_offset,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stage2_offset,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stream1);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9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Compute</a:t>
            </a:r>
            <a:r>
              <a:rPr lang="fr-FR" dirty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Code (IV)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15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62951" y="2590800"/>
            <a:ext cx="8229600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Copy the data needed by other nodes to the host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39.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cudaMemcpyDeviceToHost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right_stage1_offset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cudaMemcpyDeviceToHost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cudaStreamSynchronize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(stream0);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6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/>
          <a:lstStyle/>
          <a:p>
            <a:r>
              <a:rPr lang="en-US" dirty="0"/>
              <a:t>Syntax </a:t>
            </a:r>
            <a:r>
              <a:rPr lang="en-US" dirty="0" smtClean="0"/>
              <a:t>for </a:t>
            </a:r>
            <a:r>
              <a:rPr lang="en-US" dirty="0" err="1"/>
              <a:t>MPI_Sendrecv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57200" y="6429829"/>
            <a:ext cx="41910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David Kirk/NVIDIA and Wen-mei W. Hwu  ECE408/CS483/ECE498al, University of Illinois, 2007-2012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066800"/>
            <a:ext cx="8766629" cy="4724400"/>
          </a:xfrm>
        </p:spPr>
        <p:txBody>
          <a:bodyPr>
            <a:noAutofit/>
          </a:bodyPr>
          <a:lstStyle/>
          <a:p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MPI_Sendrecv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sendbuf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sendtype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sendtag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recvbuf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MPI_Datatype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recvtype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source,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recvtag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MPI_Comm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comm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status)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Sendbuf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Initial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address of send buffer (choice)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umber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elements in send buffer (integer)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Sendtype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Type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elements in send buffer (handle)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Rank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destination (integer)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Sendtag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Send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tag (integer)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Number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elements in receive buffer (integer)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Recvtype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Type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elements in receive buffer (handle) 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Source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Rank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of source (integer)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Recvtag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Receive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tag (integer)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Comm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Communicator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(handle) </a:t>
            </a:r>
          </a:p>
          <a:p>
            <a:pPr lvl="1"/>
            <a:r>
              <a:rPr lang="en-US" sz="18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Recvbuf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Initial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address of receive buffer (choice) 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Status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: Status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object (Status). This refers to the receive operation. </a:t>
            </a:r>
          </a:p>
        </p:txBody>
      </p:sp>
    </p:spTree>
    <p:extLst>
      <p:ext uri="{BB962C8B-B14F-4D97-AF65-F5344CB8AC3E}">
        <p14:creationId xmlns:p14="http://schemas.microsoft.com/office/powerpoint/2010/main" val="25092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18143"/>
            <a:ext cx="7924800" cy="1143000"/>
          </a:xfrm>
        </p:spPr>
        <p:txBody>
          <a:bodyPr/>
          <a:lstStyle/>
          <a:p>
            <a:r>
              <a:rPr lang="fr-FR" dirty="0" err="1"/>
              <a:t>Compute</a:t>
            </a:r>
            <a:r>
              <a:rPr lang="fr-FR" dirty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Code (</a:t>
            </a:r>
            <a:r>
              <a:rPr lang="fr-FR" dirty="0"/>
              <a:t>V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/* Send data to left, get data from right */</a:t>
            </a:r>
            <a:endParaRPr lang="en-US" sz="16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MPI_Sendrecv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left_neighbor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h_right_halo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 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right_neighbor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&amp;status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/* Send data to right, get data from left */</a:t>
            </a:r>
            <a:endParaRPr lang="en-US" sz="16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43.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MPI_Sendrecv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h_right_boundary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right_neighbor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h_left_halo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left_neighbor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&amp;status 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d_output+left_halo_offset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h_left_halo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cudaMemcpyAsync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d_output+right_ghost_offset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h_right_ghost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stream0 );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46.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cudaDeviceSynchronize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47.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float *temp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48.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temp;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3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5086" y="25400"/>
            <a:ext cx="7924800" cy="1143000"/>
          </a:xfrm>
        </p:spPr>
        <p:txBody>
          <a:bodyPr/>
          <a:lstStyle/>
          <a:p>
            <a:r>
              <a:rPr lang="fr-FR" dirty="0" err="1"/>
              <a:t>Compute</a:t>
            </a:r>
            <a:r>
              <a:rPr lang="fr-FR" dirty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Code (VI)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42686" y="1143000"/>
            <a:ext cx="822960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	/* Wait for previous communications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49.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*temp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temp;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Send the output, skipping halo points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53.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cudaMemcpyDeviceToHost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num_ghost_points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MPI_REAL,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DATA_COLLECT,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/* Release resources */</a:t>
            </a:r>
            <a:endParaRPr lang="en-US" sz="1600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56.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free(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57.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cudaFreeHost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h_left_ghost_own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cudaFreeHost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h_right_ghost_own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58.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cudaFreeHost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h_left_ghost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cudaFreeHost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h_right_ghost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59.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cudaFree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cudaFree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8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Server Code (III)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19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85800" y="1371600"/>
            <a:ext cx="8229600" cy="42780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Wait for nodes to compute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MPI_Barrier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Collect output data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MPI_Status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status;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for(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= 0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process++)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 + process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MPI_REAL,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DATA_COLLECT, 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&amp;status 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Store output data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23.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store_output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(output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Release resources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free(input);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free(output);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ea typeface="Lucida Console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 smtClean="0"/>
              <a:t>Stencil Domain Decomposition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3058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Volumes are split into tiles (along the Z-axis)</a:t>
            </a:r>
          </a:p>
          <a:p>
            <a:pPr lvl="1"/>
            <a:r>
              <a:rPr lang="en-US" dirty="0" smtClean="0"/>
              <a:t>3D-Stencil introduces data dependencies</a:t>
            </a:r>
          </a:p>
          <a:p>
            <a:endParaRPr lang="en-US" dirty="0" smtClean="0"/>
          </a:p>
        </p:txBody>
      </p:sp>
      <p:sp>
        <p:nvSpPr>
          <p:cNvPr id="35844" name="Cube 3"/>
          <p:cNvSpPr>
            <a:spLocks noChangeArrowheads="1"/>
          </p:cNvSpPr>
          <p:nvPr/>
        </p:nvSpPr>
        <p:spPr bwMode="auto">
          <a:xfrm>
            <a:off x="3169519" y="3156440"/>
            <a:ext cx="1247924" cy="1734592"/>
          </a:xfrm>
          <a:prstGeom prst="cube">
            <a:avLst>
              <a:gd name="adj" fmla="val 25000"/>
            </a:avLst>
          </a:prstGeom>
          <a:solidFill>
            <a:srgbClr val="CF5731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45" name="Cube 5"/>
          <p:cNvSpPr>
            <a:spLocks noChangeArrowheads="1"/>
          </p:cNvSpPr>
          <p:nvPr/>
        </p:nvSpPr>
        <p:spPr bwMode="auto">
          <a:xfrm>
            <a:off x="4110485" y="3156440"/>
            <a:ext cx="1247924" cy="1734592"/>
          </a:xfrm>
          <a:prstGeom prst="cube">
            <a:avLst>
              <a:gd name="adj" fmla="val 25000"/>
            </a:avLst>
          </a:prstGeom>
          <a:solidFill>
            <a:srgbClr val="FFC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46" name="Cube 6"/>
          <p:cNvSpPr>
            <a:spLocks noChangeArrowheads="1"/>
          </p:cNvSpPr>
          <p:nvPr/>
        </p:nvSpPr>
        <p:spPr bwMode="auto">
          <a:xfrm>
            <a:off x="5045869" y="3156440"/>
            <a:ext cx="1246808" cy="1734592"/>
          </a:xfrm>
          <a:prstGeom prst="cube">
            <a:avLst>
              <a:gd name="adj" fmla="val 25000"/>
            </a:avLst>
          </a:prstGeom>
          <a:solidFill>
            <a:srgbClr val="92D05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1295400" y="3341731"/>
            <a:ext cx="28885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y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20217" y="3451120"/>
            <a:ext cx="575965" cy="1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69070" y="3702267"/>
            <a:ext cx="504527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0" name="TextBox 9"/>
          <p:cNvSpPr txBox="1">
            <a:spLocks noChangeArrowheads="1"/>
          </p:cNvSpPr>
          <p:nvPr/>
        </p:nvSpPr>
        <p:spPr bwMode="auto">
          <a:xfrm>
            <a:off x="1824485" y="3341731"/>
            <a:ext cx="27602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z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622450" y="3156440"/>
            <a:ext cx="353839" cy="293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2" name="TextBox 9"/>
          <p:cNvSpPr txBox="1">
            <a:spLocks noChangeArrowheads="1"/>
          </p:cNvSpPr>
          <p:nvPr/>
        </p:nvSpPr>
        <p:spPr bwMode="auto">
          <a:xfrm>
            <a:off x="1520875" y="2822693"/>
            <a:ext cx="28404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15" name="Cube 14"/>
          <p:cNvSpPr/>
          <p:nvPr/>
        </p:nvSpPr>
        <p:spPr bwMode="auto">
          <a:xfrm>
            <a:off x="5987042" y="3155957"/>
            <a:ext cx="1247924" cy="1734592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5854" name="Cube 4"/>
          <p:cNvSpPr>
            <a:spLocks noChangeAspect="1"/>
          </p:cNvSpPr>
          <p:nvPr/>
        </p:nvSpPr>
        <p:spPr bwMode="auto">
          <a:xfrm>
            <a:off x="3993283" y="3156440"/>
            <a:ext cx="552524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5" name="Cube 17"/>
          <p:cNvSpPr>
            <a:spLocks noChangeAspect="1"/>
          </p:cNvSpPr>
          <p:nvPr/>
        </p:nvSpPr>
        <p:spPr bwMode="auto">
          <a:xfrm>
            <a:off x="4933133" y="3156440"/>
            <a:ext cx="551408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6" name="Cube 18"/>
          <p:cNvSpPr>
            <a:spLocks noChangeAspect="1"/>
          </p:cNvSpPr>
          <p:nvPr/>
        </p:nvSpPr>
        <p:spPr bwMode="auto">
          <a:xfrm>
            <a:off x="5857355" y="3156440"/>
            <a:ext cx="551408" cy="1734592"/>
          </a:xfrm>
          <a:prstGeom prst="cube">
            <a:avLst>
              <a:gd name="adj" fmla="val 56014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7" name="Cube 20"/>
          <p:cNvSpPr>
            <a:spLocks noChangeAspect="1"/>
          </p:cNvSpPr>
          <p:nvPr/>
        </p:nvSpPr>
        <p:spPr bwMode="auto">
          <a:xfrm>
            <a:off x="3169519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8" name="Cube 21"/>
          <p:cNvSpPr>
            <a:spLocks noChangeAspect="1"/>
          </p:cNvSpPr>
          <p:nvPr/>
        </p:nvSpPr>
        <p:spPr bwMode="auto">
          <a:xfrm>
            <a:off x="4110485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59" name="Cube 22"/>
          <p:cNvSpPr>
            <a:spLocks noChangeAspect="1"/>
          </p:cNvSpPr>
          <p:nvPr/>
        </p:nvSpPr>
        <p:spPr bwMode="auto">
          <a:xfrm>
            <a:off x="6915523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60" name="Cube 23"/>
          <p:cNvSpPr>
            <a:spLocks noChangeAspect="1"/>
          </p:cNvSpPr>
          <p:nvPr/>
        </p:nvSpPr>
        <p:spPr bwMode="auto">
          <a:xfrm>
            <a:off x="5985719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61" name="Cube 24"/>
          <p:cNvSpPr>
            <a:spLocks noChangeAspect="1"/>
          </p:cNvSpPr>
          <p:nvPr/>
        </p:nvSpPr>
        <p:spPr bwMode="auto">
          <a:xfrm>
            <a:off x="5051450" y="31564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5862" name="Cube 26"/>
          <p:cNvSpPr>
            <a:spLocks noChangeAspect="1"/>
          </p:cNvSpPr>
          <p:nvPr/>
        </p:nvSpPr>
        <p:spPr bwMode="auto">
          <a:xfrm>
            <a:off x="3476477" y="315644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0" name="Left Brace 29"/>
          <p:cNvSpPr/>
          <p:nvPr/>
        </p:nvSpPr>
        <p:spPr bwMode="auto">
          <a:xfrm>
            <a:off x="3572487" y="4683199"/>
            <a:ext cx="191076" cy="1124194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1" name="Left Brace 30"/>
          <p:cNvSpPr/>
          <p:nvPr/>
        </p:nvSpPr>
        <p:spPr bwMode="auto">
          <a:xfrm>
            <a:off x="6611004" y="2384298"/>
            <a:ext cx="191076" cy="1124194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2" name="Left Brace 31"/>
          <p:cNvSpPr/>
          <p:nvPr/>
        </p:nvSpPr>
        <p:spPr bwMode="auto">
          <a:xfrm>
            <a:off x="4800575" y="2328104"/>
            <a:ext cx="191076" cy="1240396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>
            <a:off x="5432583" y="4627004"/>
            <a:ext cx="191076" cy="1240396"/>
          </a:xfrm>
          <a:prstGeom prst="lef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35867" name="TextBox 9"/>
          <p:cNvSpPr txBox="1">
            <a:spLocks noChangeArrowheads="1"/>
          </p:cNvSpPr>
          <p:nvPr/>
        </p:nvSpPr>
        <p:spPr bwMode="auto">
          <a:xfrm>
            <a:off x="3408388" y="5209152"/>
            <a:ext cx="508992" cy="43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D1</a:t>
            </a:r>
          </a:p>
        </p:txBody>
      </p:sp>
      <p:sp>
        <p:nvSpPr>
          <p:cNvPr id="35868" name="TextBox 9"/>
          <p:cNvSpPr txBox="1">
            <a:spLocks noChangeArrowheads="1"/>
          </p:cNvSpPr>
          <p:nvPr/>
        </p:nvSpPr>
        <p:spPr bwMode="auto">
          <a:xfrm>
            <a:off x="4651847" y="2385138"/>
            <a:ext cx="512340" cy="43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D2</a:t>
            </a:r>
          </a:p>
        </p:txBody>
      </p:sp>
      <p:sp>
        <p:nvSpPr>
          <p:cNvPr id="35869" name="TextBox 9"/>
          <p:cNvSpPr txBox="1">
            <a:spLocks noChangeArrowheads="1"/>
          </p:cNvSpPr>
          <p:nvPr/>
        </p:nvSpPr>
        <p:spPr bwMode="auto">
          <a:xfrm>
            <a:off x="5271344" y="5209152"/>
            <a:ext cx="512341" cy="43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D3</a:t>
            </a:r>
          </a:p>
        </p:txBody>
      </p:sp>
      <p:sp>
        <p:nvSpPr>
          <p:cNvPr id="35870" name="TextBox 9"/>
          <p:cNvSpPr txBox="1">
            <a:spLocks noChangeArrowheads="1"/>
          </p:cNvSpPr>
          <p:nvPr/>
        </p:nvSpPr>
        <p:spPr bwMode="auto">
          <a:xfrm>
            <a:off x="6436668" y="2384022"/>
            <a:ext cx="512341" cy="43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2200" b="1">
                <a:latin typeface="Calibri" pitchFamily="34" charset="0"/>
              </a:rPr>
              <a:t>D4</a:t>
            </a:r>
          </a:p>
        </p:txBody>
      </p:sp>
      <p:sp>
        <p:nvSpPr>
          <p:cNvPr id="35" name="Cube 26"/>
          <p:cNvSpPr>
            <a:spLocks noChangeAspect="1"/>
          </p:cNvSpPr>
          <p:nvPr/>
        </p:nvSpPr>
        <p:spPr bwMode="auto">
          <a:xfrm>
            <a:off x="4417442" y="315644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6" name="Cube 26"/>
          <p:cNvSpPr>
            <a:spLocks noChangeAspect="1"/>
          </p:cNvSpPr>
          <p:nvPr/>
        </p:nvSpPr>
        <p:spPr bwMode="auto">
          <a:xfrm>
            <a:off x="5358409" y="3156440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7" name="Cube 26"/>
          <p:cNvSpPr>
            <a:spLocks noChangeAspect="1"/>
          </p:cNvSpPr>
          <p:nvPr/>
        </p:nvSpPr>
        <p:spPr bwMode="auto">
          <a:xfrm>
            <a:off x="6292678" y="3155957"/>
            <a:ext cx="940966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Message Types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Point-to-point communication</a:t>
            </a:r>
          </a:p>
          <a:p>
            <a:pPr lvl="1"/>
            <a:r>
              <a:rPr lang="en-US" dirty="0" smtClean="0"/>
              <a:t>Send and Receive</a:t>
            </a:r>
          </a:p>
          <a:p>
            <a:r>
              <a:rPr lang="en-US" dirty="0" smtClean="0"/>
              <a:t>Collective communication</a:t>
            </a:r>
          </a:p>
          <a:p>
            <a:pPr lvl="1"/>
            <a:r>
              <a:rPr lang="en-US" dirty="0" smtClean="0"/>
              <a:t>Barrier</a:t>
            </a:r>
          </a:p>
          <a:p>
            <a:pPr lvl="1"/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Reduce</a:t>
            </a:r>
          </a:p>
          <a:p>
            <a:pPr lvl="1"/>
            <a:r>
              <a:rPr lang="en-US" dirty="0" smtClean="0"/>
              <a:t>Gather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Scatter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mtClean="0"/>
              <a:t>Questions?</a:t>
            </a:r>
            <a:endParaRPr lang="en-US"/>
          </a:p>
        </p:txBody>
      </p:sp>
      <p:sp>
        <p:nvSpPr>
          <p:cNvPr id="4505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 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CA3819-D8BF-4F5F-80DA-7818A038B40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CUDA and MPI Communication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305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Source MPI process:</a:t>
            </a:r>
          </a:p>
          <a:p>
            <a:pPr lvl="1"/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tmp,src</a:t>
            </a:r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cudaMemcpyDeviceToHost</a:t>
            </a:r>
            <a:r>
              <a:rPr lang="en-US" sz="20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dirty="0" smtClean="0">
              <a:solidFill>
                <a:schemeClr val="accent4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Destination MPI process:</a:t>
            </a:r>
          </a:p>
          <a:p>
            <a:pPr lvl="1"/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20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sz="20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sz="20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sz="20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cudaMemcpyDeviceToDevice</a:t>
            </a:r>
            <a:r>
              <a:rPr lang="en-US" sz="20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045200" y="3781333"/>
            <a:ext cx="1041400" cy="7447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 0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45200" y="5105400"/>
            <a:ext cx="1041400" cy="7447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GPU 1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298950" y="3810577"/>
            <a:ext cx="1562100" cy="68623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Device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298950" y="5134643"/>
            <a:ext cx="1562100" cy="68623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Device Memory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4" idx="1"/>
            <a:endCxn id="6" idx="3"/>
          </p:cNvCxnSpPr>
          <p:nvPr/>
        </p:nvCxnSpPr>
        <p:spPr>
          <a:xfrm flipH="1">
            <a:off x="5861050" y="4153693"/>
            <a:ext cx="18415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7" idx="3"/>
          </p:cNvCxnSpPr>
          <p:nvPr/>
        </p:nvCxnSpPr>
        <p:spPr>
          <a:xfrm flipH="1">
            <a:off x="5861050" y="5477760"/>
            <a:ext cx="1841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loud 9"/>
          <p:cNvSpPr/>
          <p:nvPr/>
        </p:nvSpPr>
        <p:spPr>
          <a:xfrm>
            <a:off x="1390650" y="3581400"/>
            <a:ext cx="2450353" cy="100140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 Process N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1390650" y="4876800"/>
            <a:ext cx="2440473" cy="97331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 Process N + 1</a:t>
            </a:r>
            <a:endParaRPr lang="en-US" dirty="0"/>
          </a:p>
        </p:txBody>
      </p:sp>
      <p:cxnSp>
        <p:nvCxnSpPr>
          <p:cNvPr id="27" name="Curved Connector 26"/>
          <p:cNvCxnSpPr>
            <a:stCxn id="6" idx="0"/>
            <a:endCxn id="10" idx="3"/>
          </p:cNvCxnSpPr>
          <p:nvPr/>
        </p:nvCxnSpPr>
        <p:spPr>
          <a:xfrm rot="16200000" flipV="1">
            <a:off x="3761954" y="2492530"/>
            <a:ext cx="171921" cy="2464173"/>
          </a:xfrm>
          <a:prstGeom prst="curvedConnector3">
            <a:avLst>
              <a:gd name="adj1" fmla="val 266272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0" idx="2"/>
            <a:endCxn id="11" idx="2"/>
          </p:cNvCxnSpPr>
          <p:nvPr/>
        </p:nvCxnSpPr>
        <p:spPr>
          <a:xfrm rot="10800000" flipV="1">
            <a:off x="1398221" y="4082102"/>
            <a:ext cx="31" cy="1281357"/>
          </a:xfrm>
          <a:prstGeom prst="curvedConnector3">
            <a:avLst>
              <a:gd name="adj1" fmla="val 76193871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1" idx="1"/>
            <a:endCxn id="7" idx="2"/>
          </p:cNvCxnSpPr>
          <p:nvPr/>
        </p:nvCxnSpPr>
        <p:spPr>
          <a:xfrm rot="5400000" flipH="1" flipV="1">
            <a:off x="3831339" y="4600423"/>
            <a:ext cx="28207" cy="2469113"/>
          </a:xfrm>
          <a:prstGeom prst="curvedConnector3">
            <a:avLst>
              <a:gd name="adj1" fmla="val -814110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7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some overlap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2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143000"/>
          </a:xfrm>
        </p:spPr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verlapping </a:t>
            </a:r>
            <a:br>
              <a:rPr lang="en-US" dirty="0" smtClean="0"/>
            </a:br>
            <a:r>
              <a:rPr lang="en-US" dirty="0" smtClean="0"/>
              <a:t>Computation </a:t>
            </a:r>
            <a:r>
              <a:rPr lang="en-US" dirty="0"/>
              <a:t>with C</a:t>
            </a:r>
            <a:r>
              <a:rPr lang="en-US" dirty="0" smtClean="0"/>
              <a:t>ommunication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David Kirk/NVIDIA and Wen-mei W. Hwu  ECE408/CS483/ECE498al, University of Illinois, 2007-2012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5</a:t>
            </a:fld>
            <a:endParaRPr lang="en-US"/>
          </a:p>
        </p:txBody>
      </p:sp>
      <p:sp>
        <p:nvSpPr>
          <p:cNvPr id="48136" name="Cube 19"/>
          <p:cNvSpPr>
            <a:spLocks noChangeAspect="1"/>
          </p:cNvSpPr>
          <p:nvPr/>
        </p:nvSpPr>
        <p:spPr bwMode="auto">
          <a:xfrm>
            <a:off x="3013188" y="2068005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8137" name="Cube 20"/>
          <p:cNvSpPr>
            <a:spLocks noChangeAspect="1"/>
          </p:cNvSpPr>
          <p:nvPr/>
        </p:nvSpPr>
        <p:spPr bwMode="auto">
          <a:xfrm>
            <a:off x="3320146" y="2068005"/>
            <a:ext cx="1068214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8138" name="Cube 21"/>
          <p:cNvSpPr>
            <a:spLocks noChangeAspect="1"/>
          </p:cNvSpPr>
          <p:nvPr/>
        </p:nvSpPr>
        <p:spPr bwMode="auto">
          <a:xfrm>
            <a:off x="6844024" y="2076935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cxnSp>
        <p:nvCxnSpPr>
          <p:cNvPr id="48139" name="Straight Connector 24"/>
          <p:cNvCxnSpPr>
            <a:cxnSpLocks noChangeShapeType="1"/>
          </p:cNvCxnSpPr>
          <p:nvPr/>
        </p:nvCxnSpPr>
        <p:spPr bwMode="auto">
          <a:xfrm>
            <a:off x="4388359" y="3494523"/>
            <a:ext cx="1294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cxnSp>
        <p:nvCxnSpPr>
          <p:cNvPr id="48140" name="Straight Connector 28"/>
          <p:cNvCxnSpPr>
            <a:cxnSpLocks noChangeShapeType="1"/>
          </p:cNvCxnSpPr>
          <p:nvPr/>
        </p:nvCxnSpPr>
        <p:spPr bwMode="auto">
          <a:xfrm rot="5400000" flipH="1" flipV="1">
            <a:off x="5642423" y="3504010"/>
            <a:ext cx="308074" cy="306958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cxnSp>
        <p:nvCxnSpPr>
          <p:cNvPr id="48141" name="Straight Connector 32"/>
          <p:cNvCxnSpPr>
            <a:cxnSpLocks noChangeShapeType="1"/>
          </p:cNvCxnSpPr>
          <p:nvPr/>
        </p:nvCxnSpPr>
        <p:spPr bwMode="auto">
          <a:xfrm>
            <a:off x="5955520" y="3503452"/>
            <a:ext cx="1294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sp>
        <p:nvSpPr>
          <p:cNvPr id="48142" name="TextBox 10"/>
          <p:cNvSpPr txBox="1">
            <a:spLocks noChangeArrowheads="1"/>
          </p:cNvSpPr>
          <p:nvPr/>
        </p:nvSpPr>
        <p:spPr bwMode="auto">
          <a:xfrm>
            <a:off x="1816610" y="2275620"/>
            <a:ext cx="28885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y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141427" y="2385009"/>
            <a:ext cx="575965" cy="1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1890280" y="2636157"/>
            <a:ext cx="504527" cy="2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45" name="TextBox 9"/>
          <p:cNvSpPr txBox="1">
            <a:spLocks noChangeArrowheads="1"/>
          </p:cNvSpPr>
          <p:nvPr/>
        </p:nvSpPr>
        <p:spPr bwMode="auto">
          <a:xfrm>
            <a:off x="2345693" y="2275620"/>
            <a:ext cx="276028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z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143660" y="2090330"/>
            <a:ext cx="354955" cy="293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47" name="TextBox 9"/>
          <p:cNvSpPr txBox="1">
            <a:spLocks noChangeArrowheads="1"/>
          </p:cNvSpPr>
          <p:nvPr/>
        </p:nvSpPr>
        <p:spPr bwMode="auto">
          <a:xfrm>
            <a:off x="2043200" y="1757699"/>
            <a:ext cx="284042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>
                <a:latin typeface="Calibri" pitchFamily="34" charset="0"/>
              </a:rPr>
              <a:t>x</a:t>
            </a:r>
          </a:p>
        </p:txBody>
      </p:sp>
      <p:sp>
        <p:nvSpPr>
          <p:cNvPr id="48148" name="Cube 10"/>
          <p:cNvSpPr>
            <a:spLocks noChangeArrowheads="1"/>
          </p:cNvSpPr>
          <p:nvPr/>
        </p:nvSpPr>
        <p:spPr bwMode="auto">
          <a:xfrm>
            <a:off x="5642980" y="2076935"/>
            <a:ext cx="443136" cy="1734592"/>
          </a:xfrm>
          <a:prstGeom prst="cube">
            <a:avLst>
              <a:gd name="adj" fmla="val 70736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8149" name="Cube 22"/>
          <p:cNvSpPr>
            <a:spLocks noChangeAspect="1"/>
          </p:cNvSpPr>
          <p:nvPr/>
        </p:nvSpPr>
        <p:spPr bwMode="auto">
          <a:xfrm>
            <a:off x="5955519" y="2076935"/>
            <a:ext cx="1197695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cxnSp>
        <p:nvCxnSpPr>
          <p:cNvPr id="48150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5240028" y="2790194"/>
            <a:ext cx="142651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sp>
        <p:nvSpPr>
          <p:cNvPr id="8" name="Cube 7"/>
          <p:cNvSpPr/>
          <p:nvPr/>
        </p:nvSpPr>
        <p:spPr bwMode="auto">
          <a:xfrm>
            <a:off x="5781213" y="2076935"/>
            <a:ext cx="443135" cy="1734592"/>
          </a:xfrm>
          <a:prstGeom prst="cube">
            <a:avLst>
              <a:gd name="adj" fmla="val 7073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48152" name="Cube 4"/>
          <p:cNvSpPr>
            <a:spLocks noChangeArrowheads="1"/>
          </p:cNvSpPr>
          <p:nvPr/>
        </p:nvSpPr>
        <p:spPr bwMode="auto">
          <a:xfrm>
            <a:off x="5774693" y="2076935"/>
            <a:ext cx="1376288" cy="1734592"/>
          </a:xfrm>
          <a:prstGeom prst="cube">
            <a:avLst>
              <a:gd name="adj" fmla="val 22838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7" name="Cube 6"/>
          <p:cNvSpPr>
            <a:spLocks noChangeArrowheads="1"/>
          </p:cNvSpPr>
          <p:nvPr/>
        </p:nvSpPr>
        <p:spPr bwMode="auto">
          <a:xfrm>
            <a:off x="3942635" y="2068005"/>
            <a:ext cx="445724" cy="1734592"/>
          </a:xfrm>
          <a:prstGeom prst="cube">
            <a:avLst>
              <a:gd name="adj" fmla="val 70736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8154" name="Cube 3"/>
          <p:cNvSpPr>
            <a:spLocks noChangeArrowheads="1"/>
          </p:cNvSpPr>
          <p:nvPr/>
        </p:nvSpPr>
        <p:spPr bwMode="auto">
          <a:xfrm>
            <a:off x="3013187" y="2068005"/>
            <a:ext cx="1375172" cy="1734592"/>
          </a:xfrm>
          <a:prstGeom prst="cube">
            <a:avLst>
              <a:gd name="adj" fmla="val 22551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8155" name="Cube 9"/>
          <p:cNvSpPr>
            <a:spLocks noChangeArrowheads="1"/>
          </p:cNvSpPr>
          <p:nvPr/>
        </p:nvSpPr>
        <p:spPr bwMode="auto">
          <a:xfrm>
            <a:off x="4074705" y="2068005"/>
            <a:ext cx="443135" cy="1734592"/>
          </a:xfrm>
          <a:prstGeom prst="cube">
            <a:avLst>
              <a:gd name="adj" fmla="val 70736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4" name="Cube 19"/>
          <p:cNvSpPr>
            <a:spLocks noChangeAspect="1"/>
          </p:cNvSpPr>
          <p:nvPr/>
        </p:nvSpPr>
        <p:spPr bwMode="auto">
          <a:xfrm>
            <a:off x="2898040" y="4313211"/>
            <a:ext cx="306958" cy="1735708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37" name="Cube 20"/>
          <p:cNvSpPr>
            <a:spLocks noChangeAspect="1"/>
          </p:cNvSpPr>
          <p:nvPr/>
        </p:nvSpPr>
        <p:spPr bwMode="auto">
          <a:xfrm>
            <a:off x="3204998" y="4313210"/>
            <a:ext cx="1068214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40" name="Cube 21"/>
          <p:cNvSpPr>
            <a:spLocks noChangeAspect="1"/>
          </p:cNvSpPr>
          <p:nvPr/>
        </p:nvSpPr>
        <p:spPr bwMode="auto">
          <a:xfrm>
            <a:off x="6728876" y="4322140"/>
            <a:ext cx="306958" cy="1734592"/>
          </a:xfrm>
          <a:prstGeom prst="cube">
            <a:avLst>
              <a:gd name="adj" fmla="val 10000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cxnSp>
        <p:nvCxnSpPr>
          <p:cNvPr id="41" name="Straight Connector 32"/>
          <p:cNvCxnSpPr>
            <a:cxnSpLocks noChangeShapeType="1"/>
          </p:cNvCxnSpPr>
          <p:nvPr/>
        </p:nvCxnSpPr>
        <p:spPr bwMode="auto">
          <a:xfrm>
            <a:off x="5840372" y="5748657"/>
            <a:ext cx="1294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sp>
        <p:nvSpPr>
          <p:cNvPr id="48" name="Cube 22"/>
          <p:cNvSpPr>
            <a:spLocks noChangeAspect="1"/>
          </p:cNvSpPr>
          <p:nvPr/>
        </p:nvSpPr>
        <p:spPr bwMode="auto">
          <a:xfrm>
            <a:off x="5840371" y="4322140"/>
            <a:ext cx="1197695" cy="1426518"/>
          </a:xfrm>
          <a:prstGeom prst="cube">
            <a:avLst>
              <a:gd name="adj" fmla="val 0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cxnSp>
        <p:nvCxnSpPr>
          <p:cNvPr id="49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5124880" y="5035399"/>
            <a:ext cx="1426518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cxnSp>
        <p:nvCxnSpPr>
          <p:cNvPr id="50" name="Straight Connector 28"/>
          <p:cNvCxnSpPr>
            <a:cxnSpLocks noChangeShapeType="1"/>
          </p:cNvCxnSpPr>
          <p:nvPr/>
        </p:nvCxnSpPr>
        <p:spPr bwMode="auto">
          <a:xfrm rot="5400000" flipH="1" flipV="1">
            <a:off x="5527275" y="5749215"/>
            <a:ext cx="308074" cy="306958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sp>
        <p:nvSpPr>
          <p:cNvPr id="51" name="Cube 50"/>
          <p:cNvSpPr>
            <a:spLocks noChangeArrowheads="1"/>
          </p:cNvSpPr>
          <p:nvPr/>
        </p:nvSpPr>
        <p:spPr bwMode="auto">
          <a:xfrm>
            <a:off x="3830076" y="4313211"/>
            <a:ext cx="443135" cy="1735708"/>
          </a:xfrm>
          <a:prstGeom prst="cube">
            <a:avLst>
              <a:gd name="adj" fmla="val 70736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52" name="Cube 10"/>
          <p:cNvSpPr>
            <a:spLocks noChangeArrowheads="1"/>
          </p:cNvSpPr>
          <p:nvPr/>
        </p:nvSpPr>
        <p:spPr bwMode="auto">
          <a:xfrm>
            <a:off x="5527832" y="4322140"/>
            <a:ext cx="443136" cy="1734592"/>
          </a:xfrm>
          <a:prstGeom prst="cube">
            <a:avLst>
              <a:gd name="adj" fmla="val 70736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53" name="Cube 52"/>
          <p:cNvSpPr/>
          <p:nvPr/>
        </p:nvSpPr>
        <p:spPr bwMode="auto">
          <a:xfrm>
            <a:off x="5666242" y="4322140"/>
            <a:ext cx="442020" cy="1734592"/>
          </a:xfrm>
          <a:prstGeom prst="cube">
            <a:avLst>
              <a:gd name="adj" fmla="val 7073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54" name="Cube 53"/>
          <p:cNvSpPr>
            <a:spLocks noChangeArrowheads="1"/>
          </p:cNvSpPr>
          <p:nvPr/>
        </p:nvSpPr>
        <p:spPr bwMode="auto">
          <a:xfrm>
            <a:off x="2898040" y="4313211"/>
            <a:ext cx="1238994" cy="1735708"/>
          </a:xfrm>
          <a:prstGeom prst="cube">
            <a:avLst>
              <a:gd name="adj" fmla="val 24708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55" name="Cube 6"/>
          <p:cNvSpPr>
            <a:spLocks noChangeArrowheads="1"/>
          </p:cNvSpPr>
          <p:nvPr/>
        </p:nvSpPr>
        <p:spPr bwMode="auto">
          <a:xfrm>
            <a:off x="3815564" y="4313211"/>
            <a:ext cx="442020" cy="1735708"/>
          </a:xfrm>
          <a:prstGeom prst="cube">
            <a:avLst>
              <a:gd name="adj" fmla="val 70736"/>
            </a:avLst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56" name="Cube 3"/>
          <p:cNvSpPr>
            <a:spLocks noChangeArrowheads="1"/>
          </p:cNvSpPr>
          <p:nvPr/>
        </p:nvSpPr>
        <p:spPr bwMode="auto">
          <a:xfrm>
            <a:off x="2898039" y="4313211"/>
            <a:ext cx="1375172" cy="1735708"/>
          </a:xfrm>
          <a:prstGeom prst="cube">
            <a:avLst>
              <a:gd name="adj" fmla="val 22551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cxnSp>
        <p:nvCxnSpPr>
          <p:cNvPr id="57" name="Straight Connector 24"/>
          <p:cNvCxnSpPr>
            <a:cxnSpLocks noChangeShapeType="1"/>
          </p:cNvCxnSpPr>
          <p:nvPr/>
        </p:nvCxnSpPr>
        <p:spPr bwMode="auto">
          <a:xfrm>
            <a:off x="4273211" y="5739728"/>
            <a:ext cx="129480" cy="0"/>
          </a:xfrm>
          <a:prstGeom prst="line">
            <a:avLst/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</p:cxnSp>
      <p:sp>
        <p:nvSpPr>
          <p:cNvPr id="58" name="Cube 57"/>
          <p:cNvSpPr>
            <a:spLocks noChangeArrowheads="1"/>
          </p:cNvSpPr>
          <p:nvPr/>
        </p:nvSpPr>
        <p:spPr bwMode="auto">
          <a:xfrm>
            <a:off x="3959557" y="4320205"/>
            <a:ext cx="443135" cy="1735708"/>
          </a:xfrm>
          <a:prstGeom prst="cube">
            <a:avLst>
              <a:gd name="adj" fmla="val 70736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59" name="Cube 58"/>
          <p:cNvSpPr/>
          <p:nvPr/>
        </p:nvSpPr>
        <p:spPr bwMode="auto">
          <a:xfrm>
            <a:off x="5671824" y="4322140"/>
            <a:ext cx="443135" cy="1734592"/>
          </a:xfrm>
          <a:prstGeom prst="cube">
            <a:avLst>
              <a:gd name="adj" fmla="val 7073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60" name="Cube 59"/>
          <p:cNvSpPr/>
          <p:nvPr/>
        </p:nvSpPr>
        <p:spPr bwMode="auto">
          <a:xfrm>
            <a:off x="5781213" y="4328837"/>
            <a:ext cx="1256854" cy="1734592"/>
          </a:xfrm>
          <a:prstGeom prst="cube">
            <a:avLst>
              <a:gd name="adj" fmla="val 2471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4291" tIns="32146" rIns="64291" bIns="32146"/>
          <a:lstStyle/>
          <a:p>
            <a:pPr algn="ctr">
              <a:tabLst>
                <a:tab pos="748951" algn="l"/>
              </a:tabLst>
              <a:defRPr/>
            </a:pPr>
            <a:endParaRPr lang="en-US">
              <a:latin typeface="Gill Sans" pitchFamily="34" charset="0"/>
            </a:endParaRPr>
          </a:p>
        </p:txBody>
      </p:sp>
      <p:sp>
        <p:nvSpPr>
          <p:cNvPr id="61" name="Cube 4"/>
          <p:cNvSpPr>
            <a:spLocks noChangeArrowheads="1"/>
          </p:cNvSpPr>
          <p:nvPr/>
        </p:nvSpPr>
        <p:spPr bwMode="auto">
          <a:xfrm>
            <a:off x="5659545" y="4322140"/>
            <a:ext cx="1376288" cy="1734592"/>
          </a:xfrm>
          <a:prstGeom prst="cube">
            <a:avLst>
              <a:gd name="adj" fmla="val 22838"/>
            </a:avLst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sp>
        <p:nvSpPr>
          <p:cNvPr id="62" name="Cube 9"/>
          <p:cNvSpPr>
            <a:spLocks noChangeArrowheads="1"/>
          </p:cNvSpPr>
          <p:nvPr/>
        </p:nvSpPr>
        <p:spPr bwMode="auto">
          <a:xfrm>
            <a:off x="3959557" y="4313211"/>
            <a:ext cx="443135" cy="1735708"/>
          </a:xfrm>
          <a:prstGeom prst="cube">
            <a:avLst>
              <a:gd name="adj" fmla="val 70736"/>
            </a:avLst>
          </a:prstGeom>
          <a:noFill/>
          <a:ln w="25400" algn="ctr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64291" tIns="32146" rIns="64291" bIns="32146"/>
          <a:lstStyle/>
          <a:p>
            <a:pPr algn="ctr">
              <a:tabLst>
                <a:tab pos="748951" algn="l"/>
              </a:tabLst>
            </a:pPr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716636" y="4112418"/>
            <a:ext cx="8458200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8945" y="3433265"/>
            <a:ext cx="86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97636" y="4417218"/>
            <a:ext cx="86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81998" y="3790763"/>
            <a:ext cx="10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831574" y="3781186"/>
            <a:ext cx="123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 i+1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1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5938E-7 -4.27177E-6 L -0.05042 0.05338 C -0.06079 0.06526 -0.07642 0.07193 -0.09265 0.07193 C -0.11145 0.07193 -0.12659 0.06526 -0.13672 0.05338 L -0.18652 -4.27177E-6 " pathEditMode="relative" rAng="0" ptsTypes="FffFF">
                                      <p:cBhvr>
                                        <p:cTn id="12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0" y="36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4415E-6 3.87433E-7 L 0.04957 0.05339 C 0.05982 0.06528 0.07533 0.07195 0.09169 0.07195 C 0.11037 0.07195 0.12526 0.06528 0.13564 0.05339 L 0.18569 3.87433E-7 " pathEditMode="relative" rAng="0" ptsTypes="FffFF">
                                      <p:cBhvr>
                                        <p:cTn id="14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3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1" grpId="0" animBg="1"/>
      <p:bldP spid="54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Server Process </a:t>
            </a:r>
            <a:r>
              <a:rPr lang="en-US" dirty="0"/>
              <a:t>code </a:t>
            </a:r>
            <a:r>
              <a:rPr lang="en-US" dirty="0" smtClean="0"/>
              <a:t>(</a:t>
            </a:r>
            <a:r>
              <a:rPr lang="en-US" dirty="0"/>
              <a:t>I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61718" y="1143000"/>
            <a:ext cx="8229600" cy="550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data_server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1.  </a:t>
            </a:r>
            <a:r>
              <a:rPr lang="en-US" sz="16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Set MPI Communication Size */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3.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– 1,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first_node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0,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unsigned </a:t>
            </a:r>
            <a:r>
              <a:rPr lang="en-US" sz="1600" dirty="0" err="1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*input=0, *output=0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Allocate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input = 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output = (</a:t>
            </a:r>
            <a:r>
              <a:rPr lang="en-US" sz="16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(input == NULL || output == NULL)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("server couldn't allocate memory\n");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MPI_Abort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 MPI_COMM_WORLD, 1 );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Initialize input data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random_data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,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10);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/* Calculate number of shared points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+ 4);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+ 8);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4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Server Process Code (II)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11629" y="1828800"/>
            <a:ext cx="82296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data to the first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first_node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MPI_COMM_WORLD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- 4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data to "internal"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nodes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16.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= 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process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 process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17.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process,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18.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num_comp_nodes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}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pPr defTabSz="457200"/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data to the last compute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node */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19.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send_address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edge_num_points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MPI_FLOAT,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last_node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MPI_COMM_WORLD);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1" y="0"/>
            <a:ext cx="7924800" cy="1143000"/>
          </a:xfrm>
        </p:spPr>
        <p:txBody>
          <a:bodyPr/>
          <a:lstStyle/>
          <a:p>
            <a:r>
              <a:rPr lang="fr-FR" dirty="0" err="1" smtClean="0"/>
              <a:t>Compute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Code (</a:t>
            </a:r>
            <a:r>
              <a:rPr lang="fr-FR" dirty="0"/>
              <a:t>I</a:t>
            </a:r>
            <a:r>
              <a:rPr lang="fr-FR" dirty="0" smtClean="0"/>
              <a:t>).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09600" y="1371600"/>
            <a:ext cx="8229600" cy="52629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compute_node_stencil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nreps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342900" indent="-342900" defTabSz="457200">
              <a:buAutoNum type="arabicPeriod" startAt="2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(MPI_COMM_WORLD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3.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np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- 1;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+ 8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5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      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6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7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unsigned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num_halo_bytes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Alloc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host memory 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8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h_input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(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   /* </a:t>
            </a:r>
            <a:r>
              <a:rPr lang="en-US" sz="1600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Alloca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device memory for input and output data </a:t>
            </a:r>
            <a:r>
              <a:rPr lang="en-US" sz="1600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9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float 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NULL;</a:t>
            </a:r>
            <a:endParaRPr lang="en-US" sz="1600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cudaMalloc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((</a:t>
            </a:r>
            <a:r>
              <a:rPr lang="en-US" sz="1600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**)&amp;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rcv_address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num_halo_points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* (0 ==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rcv_address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num_points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MPI_FLOAT,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server_process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		MPI_ANY_TAG, MPI_COMM_WORLD, &amp;status );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13.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h_input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num_bytes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Stencil Code: Kernel Launch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/>
          <a:lstStyle/>
          <a:p>
            <a:fld id="{A6FE50F2-1933-4704-B64F-C447B3E0257F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457200" y="1205925"/>
            <a:ext cx="82296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launch_kernel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(float *next,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*in,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float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*velocity, 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		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defTabSz="45720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Vd.x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Vd.y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Vd.z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BLOCK_DIM_X;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BLOCK_DIM_Y;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BLOCK_DIM_Z;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Gd.x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– 1)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Gd.y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– 1)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Gd.z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dimz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– 1) /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Bd.z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defTabSz="457200"/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wave_propagation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&lt;&lt;&lt;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&gt;&gt;&gt;(next, in,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velocity,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defTabSz="45720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61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D4CBA0-91D5-47AA-941F-7ED437946E75}"/>
</file>

<file path=customXml/itemProps2.xml><?xml version="1.0" encoding="utf-8"?>
<ds:datastoreItem xmlns:ds="http://schemas.openxmlformats.org/officeDocument/2006/customXml" ds:itemID="{DFD6E77B-6750-46BC-86AC-0878AF2F610A}"/>
</file>

<file path=customXml/itemProps3.xml><?xml version="1.0" encoding="utf-8"?>
<ds:datastoreItem xmlns:ds="http://schemas.openxmlformats.org/officeDocument/2006/customXml" ds:itemID="{EC7015E3-6C42-4878-86CB-532E645396A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29567</TotalTime>
  <Words>610</Words>
  <Application>Microsoft Office PowerPoint</Application>
  <PresentationFormat>On-screen Show (4:3)</PresentationFormat>
  <Paragraphs>317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ECE408 / CS483  Applied Parallel Programming   Lecture 28: Joint CUDA-MPI Programming (Part 3)</vt:lpstr>
      <vt:lpstr>Stencil Domain Decomposition</vt:lpstr>
      <vt:lpstr>CUDA and MPI Communication</vt:lpstr>
      <vt:lpstr>Getting some overlap</vt:lpstr>
      <vt:lpstr>Overlapping  Computation with Communication</vt:lpstr>
      <vt:lpstr>Data Server Process code (I).</vt:lpstr>
      <vt:lpstr>Data Server Process Code (II) </vt:lpstr>
      <vt:lpstr>Compute Process Code (I). </vt:lpstr>
      <vt:lpstr>Stencil Code: Kernel Launch</vt:lpstr>
      <vt:lpstr>MPI Sending and Receiving Data</vt:lpstr>
      <vt:lpstr>MPI Sending and Receiving Data</vt:lpstr>
      <vt:lpstr>Compute Process Code (II)</vt:lpstr>
      <vt:lpstr>Device Memory Offsets Used for Data Exchange with Neighbors</vt:lpstr>
      <vt:lpstr>Compute Process Code (III)</vt:lpstr>
      <vt:lpstr>Compute Process Code (IV) </vt:lpstr>
      <vt:lpstr>Syntax for MPI_Sendrecv()</vt:lpstr>
      <vt:lpstr>Compute Process Code (V)</vt:lpstr>
      <vt:lpstr>Compute Process Code (VI) </vt:lpstr>
      <vt:lpstr>Data Server Code (III)</vt:lpstr>
      <vt:lpstr>MPI Message Types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168</cp:revision>
  <dcterms:created xsi:type="dcterms:W3CDTF">1601-01-01T00:00:00Z</dcterms:created>
  <dcterms:modified xsi:type="dcterms:W3CDTF">2012-11-29T23:04:14Z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